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905" autoAdjust="0"/>
  </p:normalViewPr>
  <p:slideViewPr>
    <p:cSldViewPr snapToGrid="0" showGuides="1">
      <p:cViewPr varScale="1">
        <p:scale>
          <a:sx n="104" d="100"/>
          <a:sy n="104" d="100"/>
        </p:scale>
        <p:origin x="133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53c5ff3b9720eb1204104b5237b96e81">
            <a:r>
              <a:rPr dirty="0" lang="en-US" noProof="0" sz="1200">
                <a:solidFill>
                  <a:srgbClr val="000000"/>
                </a:solidFill>
                <a:sym typeface=""/>
              </a:rPr>
              <a:t>Ce tableau croisé dynamique montre le nombre de vaccins BCG, anti fièvre jaune, EPT, HepB HIB 1 et 3, et MR 1 et 2 par district dans la région Animal de 2017 à 2021.</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6d6c00528db968346fb0310cf2595ac6">
            <a:r>
              <a:rPr dirty="0" lang="en-US" noProof="0" sz="1200">
                <a:solidFill>
                  <a:srgbClr val="000000"/>
                </a:solidFill>
                <a:sym typeface=""/>
              </a:rPr>
              <a:t>Mais que se passerait-il si nous voulions personnaliser davantage les options dans le tableau pour changer son apparence, inclure des éléments supplémentaires et ajouter une désagrégation afin d'afficher certaines données plus en détail ?</a:t>
            </a:r>
          </a:p>
          <a:p>
            <a:endParaRPr dirty="0" lang="en-US" noProof="0" sz="1200">
              <a:solidFill>
                <a:srgbClr val="000000"/>
              </a:solidFill>
              <a:sym typeface=""/>
            </a:endParaRPr>
          </a:p>
          <a:p txid="29fcc2b048e2fb4874bad53c5b78cd53">
            <a:r>
              <a:rPr dirty="0" lang="en-US" noProof="0" sz="1200">
                <a:solidFill>
                  <a:srgbClr val="000000"/>
                </a:solidFill>
                <a:sym typeface=""/>
              </a:rPr>
              <a:t>Voyons comment ça fonctionne. Commençons par mettre à jour les options du tableau croisé dynamique.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060c762d273f33e617c9a0b0691828">
            <a:r>
              <a:rPr dirty="0" lang="en-US" noProof="0" sz="1200"/>
              <a:t>D'abord, nous devons ouvrir le menu des options en cliquant sur Options dans la barre de menu en haut de l'écran.</a:t>
            </a:r>
          </a:p>
          <a:p>
            <a:endParaRPr dirty="0" lang="en-US" noProof="0" sz="1200"/>
          </a:p>
          <a:p txid="837a459a531199034e09bb24435b8449">
            <a:r>
              <a:rPr dirty="0" lang="en-US" noProof="0" sz="1200"/>
              <a:t>Dans l'onglet Données, cochez les totaux des colonnes pour ajouter une somme de chaque type de vaccination. Ensuite, dans l'onglet Style, nous pouvons ajouter un titre, par exemple 'nombre de vaccinations par district dans la région Animal de 2017 à 2021'. Cliquez ensuite sur Mettre à jour.</a:t>
            </a:r>
          </a:p>
          <a:p>
            <a:endParaRPr dirty="0" lang="en-US" noProof="0" sz="1200"/>
          </a:p>
          <a:p txid="b436c1f2f9ec3994889a21aec166ba11">
            <a:r>
              <a:rPr dirty="0" lang="en-US" noProof="0" sz="1200"/>
              <a:t>Maintenant, nous pouvons voir notre titre affiché en haut du tableau croisé dynamique et le nombre total de doses administrées pour chaque vaccin en bas de chaque colonne.</a:t>
            </a:r>
          </a:p>
          <a:p>
            <a:endParaRPr dirty="0" lang="en-US" noProof="0" sz="1200"/>
          </a:p>
          <a:p txid="4568cbebc0481a7dac01e400a7b92db9">
            <a:r>
              <a:rPr dirty="0" lang="en-US" noProof="0" sz="1200"/>
              <a:t>À l'aide des flèches situées à côté des en-têtes de colonne, vous pouvez trier les colonnes, du nombre le plus bas au nombre le plus élevé ou vice versa. Pour réafficher l'ordre original, il suffit de cliquer une fois de plus.</a:t>
            </a:r>
          </a:p>
          <a:p>
            <a:endParaRPr dirty="0" lang="en-US" noProof="0" sz="1200"/>
          </a:p>
          <a:p txid="87acf9b29132155e0efc5177aa1c7206">
            <a:r>
              <a:rPr dirty="0" lang="en-US" noProof="0" sz="1200"/>
              <a:t>Et si nous voulions afficher les données par district et avoir des sous-catégories dans les lignes qui montrent les données par classification urbaine et rurale ?</a:t>
            </a:r>
          </a:p>
          <a:p>
            <a:endParaRPr dirty="0" lang="en-US" noProof="0" sz="1200"/>
          </a:p>
          <a:p txid="94af02b7779af1bfd768c5d8d580e301">
            <a:r>
              <a:rPr dirty="0" lang="en-US" noProof="0" sz="1200"/>
              <a:t>Pour ce faire, une déségrégation peut être ajoutée au tableau. Dans le volet de gauche, défilons vers le bas jusqu'à votre section de dimension pour trouver la déségrégation.</a:t>
            </a:r>
          </a:p>
          <a:p>
            <a:endParaRPr dirty="0" lang="en-US" noProof="0" sz="1200"/>
          </a:p>
          <a:p txid="c46cd910dca29dc652d643a09b37fef4">
            <a:r>
              <a:rPr dirty="0" lang="en-US" noProof="0" sz="1200"/>
              <a:t>Les points verts signalent les déségrégations associées aux dimensions déjà sélectionnées. Dans ce cas, nous pourrions ajouter IPD/OPD, la propriété, le type et urbain/rural.</a:t>
            </a:r>
          </a:p>
          <a:p>
            <a:endParaRPr dirty="0" lang="en-US" noProof="0" sz="1200"/>
          </a:p>
          <a:p txid="0b89290fab60bf7090dff7e01b902694">
            <a:r>
              <a:rPr dirty="0" lang="en-US" noProof="0" sz="1200"/>
              <a:t>Cliquez sur urbain/rural pour faire apparaître la section de sélection des dimensions. Cliquez sur la double flèche qui pointe vers la droite pour déplacer toutes les options de la gauche vers le champ sélectionné à droite.</a:t>
            </a:r>
          </a:p>
          <a:p>
            <a:endParaRPr dirty="0" lang="en-US" noProof="0" sz="1200"/>
          </a:p>
          <a:p txid="2fbb12ae1f680c60fec243d8ae052d11">
            <a:r>
              <a:rPr dirty="0" lang="en-US" noProof="0" sz="1200"/>
              <a:t>Puisque nous voulons ajouter les déségrégations aux lignes, cliquez sur la flèche qui pointe vers le bas à côté de "ajouter aux colonnes" et sélectionnez "ajouter aux lignes". Les données sont maintenant affichées par district avec des sous-catégories urbain/rural pour chaque district. </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1931c3ef6955781c69f87d2badb571a">
            <a:pPr rtl="0">
              <a:spcBef>
                <a:spcPts val="0"/>
              </a:spcBef>
              <a:spcAft>
                <a:spcPts val="0"/>
              </a:spcAft>
            </a:pPr>
            <a:r>
              <a:rPr b="0" dirty="0" lang="en-US" sz="1200">
                <a:effectLst/>
              </a:rPr>
              <a:t>En résumé, DHIS2 vous permet de personnaliser davantage votre tableau croisé dynamique, en ajustant les options de tableau supplémentaires et en ajoutant des désagrégations en fonction des dimensions de données sélectionnées pour modifier l'apparence de votre tableau et le mode d'affichage des données.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5.sv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47121" y="-4338830"/>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60ddf48957fddee9767e9905ff9b1e03">
            <a:r>
              <a:rPr dirty="0" lang="en-US"/>
              <a:t>Options et </a:t>
            </a:r>
            <a:r>
              <a:rPr dirty="0" err="1" lang="en-US"/>
              <a:t>désagrégations </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857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66782871-F18C-4B20-83CC-A7C84060D815}"/>
              </a:ext>
            </a:extLst>
          </p:cNvPr>
          <p:cNvSpPr/>
          <p:nvPr/>
        </p:nvSpPr>
        <p:spPr>
          <a:xfrm>
            <a:off x="2691168" y="1790700"/>
            <a:ext cx="7608532" cy="12827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D45E28C-3DB1-4F4B-90AC-AE654C2400DC}"/>
              </a:ext>
            </a:extLst>
          </p:cNvPr>
          <p:cNvSpPr/>
          <p:nvPr/>
        </p:nvSpPr>
        <p:spPr>
          <a:xfrm>
            <a:off x="5480049" y="1587500"/>
            <a:ext cx="1359673"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A36EB7AF-3EC0-42BF-B180-CD7566C3CCB7}"/>
              </a:ext>
            </a:extLst>
          </p:cNvPr>
          <p:cNvSpPr/>
          <p:nvPr/>
        </p:nvSpPr>
        <p:spPr>
          <a:xfrm>
            <a:off x="2052762" y="1962538"/>
            <a:ext cx="638406" cy="11108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ED8F21D8-44C5-4F33-AF42-3B86F8008E80}"/>
              </a:ext>
            </a:extLst>
          </p:cNvPr>
          <p:cNvSpPr/>
          <p:nvPr/>
        </p:nvSpPr>
        <p:spPr>
          <a:xfrm>
            <a:off x="3492500" y="3396824"/>
            <a:ext cx="5283200" cy="2343575"/>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TextBox 8">
            <a:extLst>
              <a:ext uri="{FF2B5EF4-FFF2-40B4-BE49-F238E27FC236}">
                <a16:creationId xmlns:a16="http://schemas.microsoft.com/office/drawing/2014/main" id="{CD4B95C3-0218-4AC0-AF6E-B39EE44AF265}"/>
              </a:ext>
            </a:extLst>
          </p:cNvPr>
          <p:cNvSpPr txBox="1"/>
          <p:nvPr/>
        </p:nvSpPr>
        <p:spPr>
          <a:xfrm>
            <a:off x="3549650" y="3708400"/>
            <a:ext cx="5035550" cy="1938992"/>
          </a:xfrm>
          <a:prstGeom prst="rect">
            <a:avLst/>
          </a:prstGeom>
          <a:noFill/>
        </p:spPr>
        <p:txBody>
          <a:bodyPr rtlCol="0" wrap="square">
            <a:spAutoFit/>
          </a:bodyPr>
          <a:lstStyle/>
          <a:p txid="e85725192465f15abf1a5f43b41b9211">
            <a:pPr algn="l" indent="-342900" marL="342900">
              <a:buClr>
                <a:srgbClr val="008CCF"/>
              </a:buClr>
              <a:buFont charset="-79" pitchFamily="2" typeface="Rubik"/>
              <a:buChar char="•"/>
            </a:pPr>
            <a:r>
              <a:rPr dirty="0" lang="en-US" sz="2400">
                <a:solidFill>
                  <a:srgbClr val="000000"/>
                </a:solidFill>
                <a:latin typeface="+mj-lt"/>
              </a:rPr>
              <a:t>Personnalisation des options :</a:t>
            </a:r>
            <a:r>
              <a:rPr dirty="0" lang="en-US" sz="2400">
                <a:solidFill>
                  <a:srgbClr val="000000"/>
                </a:solidFill>
              </a:rPr>
            </a:r>
          </a:p>
          <a:p txid="dc2c643b4e6ab5b2f11e387cefaf0e0e">
            <a:pPr indent="-342900" lvl="1" marL="800100">
              <a:buClr>
                <a:srgbClr val="008CCF"/>
              </a:buClr>
              <a:buFont charset="-79" pitchFamily="2" typeface="Rubik"/>
              <a:buChar char="•"/>
            </a:pPr>
            <a:r>
              <a:rPr dirty="0" lang="en-US" sz="2400">
                <a:solidFill>
                  <a:srgbClr val="000000"/>
                </a:solidFill>
              </a:rPr>
              <a:t>Modifier son apparence</a:t>
            </a:r>
            <a:r>
              <a:rPr dirty="0" lang="en-US" sz="2400">
                <a:solidFill>
                  <a:srgbClr val="000000"/>
                </a:solidFill>
                <a:latin typeface="+mj-lt"/>
              </a:rPr>
            </a:r>
          </a:p>
          <a:p txid="cfc1860becf8f116d0b13ea52871461d">
            <a:pPr indent="-342900" lvl="1" marL="800100">
              <a:buClr>
                <a:srgbClr val="008CCF"/>
              </a:buClr>
              <a:buFont charset="-79" pitchFamily="2" typeface="Rubik"/>
              <a:buChar char="•"/>
            </a:pPr>
            <a:r>
              <a:rPr dirty="0" lang="en-US" sz="2400">
                <a:solidFill>
                  <a:srgbClr val="000000"/>
                </a:solidFill>
              </a:rPr>
              <a:t>Inclure des éléments supplémentaires</a:t>
            </a:r>
            <a:r>
              <a:rPr dirty="0" lang="en-US" sz="2400">
                <a:solidFill>
                  <a:srgbClr val="000000"/>
                </a:solidFill>
                <a:latin typeface="+mj-lt"/>
              </a:rPr>
            </a:r>
          </a:p>
          <a:p txid="4c0854443382ce88b795780453f6db3f">
            <a:pPr indent="-342900" lvl="1" marL="800100">
              <a:buClr>
                <a:srgbClr val="008CCF"/>
              </a:buClr>
              <a:buFont charset="-79" pitchFamily="2" typeface="Rubik"/>
              <a:buChar char="•"/>
            </a:pPr>
            <a:r>
              <a:rPr dirty="0" lang="en-US" sz="2400">
                <a:solidFill>
                  <a:srgbClr val="000000"/>
                </a:solidFill>
              </a:rPr>
              <a:t>Ajouter une désagrégation</a:t>
            </a:r>
            <a:r>
              <a:rPr dirty="0" lang="en-US" sz="2400">
                <a:solidFill>
                  <a:srgbClr val="000000"/>
                </a:solidFill>
                <a:latin typeface="+mj-lt"/>
              </a:rPr>
            </a:r>
            <a:endParaRPr dirty="0" lang="en-US" sz="2400">
              <a:latin typeface="+mj-lt"/>
            </a:endParaRP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6768" p14:dur="2000" spd="slow"/>
    </mc:Choice>
    <mc:Fallback xmlns="">
      <p:transition advTm="36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4"/>
                                        </p:tgtEl>
                                      </p:cBhvr>
                                    </p:animEffect>
                                    <p:set>
                                      <p:cBhvr>
                                        <p:cTn dur="1" fill="hold" id="12">
                                          <p:stCondLst>
                                            <p:cond delay="499"/>
                                          </p:stCondLst>
                                        </p:cTn>
                                        <p:tgtEl>
                                          <p:spTgt spid="4"/>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5"/>
                                        </p:tgtEl>
                                      </p:cBhvr>
                                    </p:animEffect>
                                    <p:set>
                                      <p:cBhvr>
                                        <p:cTn dur="1" fill="hold" id="30">
                                          <p:stCondLst>
                                            <p:cond delay="499"/>
                                          </p:stCondLst>
                                        </p:cTn>
                                        <p:tgtEl>
                                          <p:spTgt spid="5"/>
                                        </p:tgtEl>
                                        <p:attrNameLst>
                                          <p:attrName>style.visibility</p:attrName>
                                        </p:attrNameLst>
                                      </p:cBhvr>
                                      <p:to>
                                        <p:strVal val="hidden"/>
                                      </p:to>
                                    </p:set>
                                  </p:childTnLst>
                                </p:cTn>
                              </p:par>
                              <p:par>
                                <p:cTn fill="hold" grpId="0" id="31" nodeType="withEffect" presetClass="entr" presetID="10" presetSubtype="0">
                                  <p:stCondLst>
                                    <p:cond delay="0"/>
                                  </p:stCondLst>
                                  <p:childTnLst>
                                    <p:set>
                                      <p:cBhvr>
                                        <p:cTn dur="1" fill="hold" id="32">
                                          <p:stCondLst>
                                            <p:cond delay="0"/>
                                          </p:stCondLst>
                                        </p:cTn>
                                        <p:tgtEl>
                                          <p:spTgt spid="8"/>
                                        </p:tgtEl>
                                        <p:attrNameLst>
                                          <p:attrName>style.visibility</p:attrName>
                                        </p:attrNameLst>
                                      </p:cBhvr>
                                      <p:to>
                                        <p:strVal val="visible"/>
                                      </p:to>
                                    </p:set>
                                    <p:animEffect filter="fade"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xEl>
                                              <p:pRg end="0" st="0"/>
                                            </p:txEl>
                                          </p:spTgt>
                                        </p:tgtEl>
                                        <p:attrNameLst>
                                          <p:attrName>style.visibility</p:attrName>
                                        </p:attrNameLst>
                                      </p:cBhvr>
                                      <p:to>
                                        <p:strVal val="visible"/>
                                      </p:to>
                                    </p:set>
                                    <p:animEffect filter="fade" transition="in">
                                      <p:cBhvr>
                                        <p:cTn dur="500" id="36"/>
                                        <p:tgtEl>
                                          <p:spTgt spid="9">
                                            <p:txEl>
                                              <p:pRg end="0" st="0"/>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9">
                                            <p:txEl>
                                              <p:pRg end="1" st="1"/>
                                            </p:txEl>
                                          </p:spTgt>
                                        </p:tgtEl>
                                        <p:attrNameLst>
                                          <p:attrName>style.visibility</p:attrName>
                                        </p:attrNameLst>
                                      </p:cBhvr>
                                      <p:to>
                                        <p:strVal val="visible"/>
                                      </p:to>
                                    </p:set>
                                    <p:animEffect filter="fade" transition="in">
                                      <p:cBhvr>
                                        <p:cTn dur="500" id="41"/>
                                        <p:tgtEl>
                                          <p:spTgt spid="9">
                                            <p:txEl>
                                              <p:pRg end="1" st="1"/>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xEl>
                                              <p:pRg end="2" st="2"/>
                                            </p:txEl>
                                          </p:spTgt>
                                        </p:tgtEl>
                                        <p:attrNameLst>
                                          <p:attrName>style.visibility</p:attrName>
                                        </p:attrNameLst>
                                      </p:cBhvr>
                                      <p:to>
                                        <p:strVal val="visible"/>
                                      </p:to>
                                    </p:set>
                                    <p:animEffect filter="fade" transition="in">
                                      <p:cBhvr>
                                        <p:cTn dur="500" id="46"/>
                                        <p:tgtEl>
                                          <p:spTgt spid="9">
                                            <p:txEl>
                                              <p:pRg end="2" st="2"/>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
                                            <p:txEl>
                                              <p:pRg end="3" st="3"/>
                                            </p:txEl>
                                          </p:spTgt>
                                        </p:tgtEl>
                                        <p:attrNameLst>
                                          <p:attrName>style.visibility</p:attrName>
                                        </p:attrNameLst>
                                      </p:cBhvr>
                                      <p:to>
                                        <p:strVal val="visible"/>
                                      </p:to>
                                    </p:set>
                                    <p:animEffect filter="fade" transition="in">
                                      <p:cBhvr>
                                        <p:cTn dur="500" id="51"/>
                                        <p:tgtEl>
                                          <p:spTgt spid="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1" spid="6"/>
      <p:bldP animBg="1" grpId="0" spid="8"/>
      <p:bldP build="p" grpId="0" spid="9"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8CAFC-22E9-B895-3DB1-E354BD2ABDA8}"/>
              </a:ext>
            </a:extLst>
          </p:cNvPr>
          <p:cNvSpPr txBox="1"/>
          <p:nvPr/>
        </p:nvSpPr>
        <p:spPr>
          <a:xfrm>
            <a:off x="4992130" y="348460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26000" p14:dur="2000" spd="slow"/>
    </mc:Choice>
    <mc:Fallback xmlns="">
      <p:transition advTm="12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5B692343-E283-4767-8CAA-E5ABACF9505E}"/>
              </a:ext>
            </a:extLst>
          </p:cNvPr>
          <p:cNvSpPr txBox="1"/>
          <p:nvPr/>
        </p:nvSpPr>
        <p:spPr>
          <a:xfrm>
            <a:off x="1730357" y="3657600"/>
            <a:ext cx="4545029" cy="1569660"/>
          </a:xfrm>
          <a:prstGeom prst="rect">
            <a:avLst/>
          </a:prstGeom>
          <a:noFill/>
        </p:spPr>
        <p:txBody>
          <a:bodyPr rtlCol="0" wrap="square">
            <a:spAutoFit/>
          </a:bodyPr>
          <a:lstStyle/>
          <a:p txid="d82be55024d253dacee78ee3b83eddf4">
            <a:pPr algn="l" indent="-342900" marL="342900">
              <a:buClr>
                <a:srgbClr val="008CCF"/>
              </a:buClr>
              <a:buFont charset="-79" pitchFamily="2" typeface="Rubik"/>
              <a:buChar char="•"/>
            </a:pPr>
            <a:r>
              <a:rPr dirty="0" lang="en-US" sz="2400"/>
              <a:t>Personnalisation de votre tableau croisé dynamique</a:t>
            </a:r>
          </a:p>
          <a:p txid="0ea0d219b97dbe7e83461b063806d7cd">
            <a:pPr indent="-342900" lvl="1" marL="800100">
              <a:buClr>
                <a:srgbClr val="008CCF"/>
              </a:buClr>
              <a:buFont charset="-79" pitchFamily="2" typeface="Rubik"/>
              <a:buChar char="•"/>
            </a:pPr>
            <a:r>
              <a:rPr dirty="0" lang="en-US" sz="2400"/>
              <a:t>Ajustement des options de tableau supplémentaires</a:t>
            </a:r>
          </a:p>
          <a:p txid="6a919e1f3f5d961015ba9941be32138e">
            <a:pPr indent="-342900" lvl="1" marL="800100">
              <a:buClr>
                <a:srgbClr val="008CCF"/>
              </a:buClr>
              <a:buFont charset="-79" pitchFamily="2" typeface="Rubik"/>
              <a:buChar char="•"/>
            </a:pPr>
            <a:r>
              <a:rPr dirty="0" lang="en-US" sz="2400"/>
              <a:t>Ajout de désagrégations</a:t>
            </a:r>
            <a:r>
              <a:rPr dirty="0" err="1" lang="en-US" sz="2400"/>
            </a:r>
            <a:endParaRPr dirty="0" lang="en-US" sz="2400"/>
          </a:p>
        </p:txBody>
      </p:sp>
      <p:pic>
        <p:nvPicPr>
          <p:cNvPr id="25" name="Graphic 24">
            <a:extLst>
              <a:ext uri="{FF2B5EF4-FFF2-40B4-BE49-F238E27FC236}">
                <a16:creationId xmlns:a16="http://schemas.microsoft.com/office/drawing/2014/main" id="{38461740-91D3-4413-BF01-87EFE3A17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5844" y="1442903"/>
            <a:ext cx="1986097" cy="1986097"/>
          </a:xfrm>
          <a:prstGeom prst="rect">
            <a:avLst/>
          </a:prstGeom>
        </p:spPr>
      </p:pic>
      <p:sp>
        <p:nvSpPr>
          <p:cNvPr id="26" name="Rectangle: Rounded Corners 25">
            <a:extLst>
              <a:ext uri="{FF2B5EF4-FFF2-40B4-BE49-F238E27FC236}">
                <a16:creationId xmlns:a16="http://schemas.microsoft.com/office/drawing/2014/main" id="{3169B5AC-CF04-41B0-AEC3-232A77AA9E1E}"/>
              </a:ext>
            </a:extLst>
          </p:cNvPr>
          <p:cNvSpPr/>
          <p:nvPr/>
        </p:nvSpPr>
        <p:spPr>
          <a:xfrm>
            <a:off x="4864453"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5" name="Right Brace 4">
            <a:extLst>
              <a:ext uri="{FF2B5EF4-FFF2-40B4-BE49-F238E27FC236}">
                <a16:creationId xmlns:a16="http://schemas.microsoft.com/office/drawing/2014/main" id="{EDFDF864-24E2-4097-8889-7157C6EC2EC5}"/>
              </a:ext>
            </a:extLst>
          </p:cNvPr>
          <p:cNvSpPr/>
          <p:nvPr/>
        </p:nvSpPr>
        <p:spPr>
          <a:xfrm>
            <a:off x="6275386" y="3768811"/>
            <a:ext cx="366714" cy="1297459"/>
          </a:xfrm>
          <a:prstGeom prst="rightBrace">
            <a:avLst>
              <a:gd fmla="val 36038"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6" name="TextBox 5">
            <a:extLst>
              <a:ext uri="{FF2B5EF4-FFF2-40B4-BE49-F238E27FC236}">
                <a16:creationId xmlns:a16="http://schemas.microsoft.com/office/drawing/2014/main" id="{F68F3D0C-5517-4E9B-A162-50BAFCEACAE5}"/>
              </a:ext>
            </a:extLst>
          </p:cNvPr>
          <p:cNvSpPr txBox="1"/>
          <p:nvPr/>
        </p:nvSpPr>
        <p:spPr>
          <a:xfrm>
            <a:off x="6781800" y="3865941"/>
            <a:ext cx="3454400" cy="1200329"/>
          </a:xfrm>
          <a:prstGeom prst="rect">
            <a:avLst/>
          </a:prstGeom>
          <a:noFill/>
        </p:spPr>
        <p:txBody>
          <a:bodyPr rtlCol="0" wrap="square">
            <a:spAutoFit/>
          </a:bodyPr>
          <a:lstStyle/>
          <a:p txid="4af9586707f19150872e3827447ef75f">
            <a:pPr algn="l">
              <a:buClr>
                <a:srgbClr val="008CCF"/>
              </a:buClr>
            </a:pPr>
            <a:r>
              <a:rPr dirty="0" lang="en-US" sz="2400"/>
              <a:t>Modifier l'apparence du tableau et le mode d'affichage des données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8000" p14:dur="2000" spd="slow"/>
    </mc:Choice>
    <mc:Fallback xmlns="">
      <p:transition advTm="18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25"/>
                                        </p:tgtEl>
                                        <p:attrNameLst>
                                          <p:attrName>style.visibility</p:attrName>
                                        </p:attrNameLst>
                                      </p:cBhvr>
                                      <p:to>
                                        <p:strVal val="visible"/>
                                      </p:to>
                                    </p:set>
                                    <p:animEffect filter="fade" transition="in">
                                      <p:cBhvr>
                                        <p:cTn dur="500" id="10"/>
                                        <p:tgtEl>
                                          <p:spTgt spid="2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3">
                                            <p:txEl>
                                              <p:pRg end="0" st="0"/>
                                            </p:txEl>
                                          </p:spTgt>
                                        </p:tgtEl>
                                        <p:attrNameLst>
                                          <p:attrName>style.visibility</p:attrName>
                                        </p:attrNameLst>
                                      </p:cBhvr>
                                      <p:to>
                                        <p:strVal val="visible"/>
                                      </p:to>
                                    </p:set>
                                    <p:animEffect filter="fade" transition="in">
                                      <p:cBhvr>
                                        <p:cTn dur="500" id="15"/>
                                        <p:tgtEl>
                                          <p:spTgt spid="2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xEl>
                                              <p:pRg end="1" st="1"/>
                                            </p:txEl>
                                          </p:spTgt>
                                        </p:tgtEl>
                                        <p:attrNameLst>
                                          <p:attrName>style.visibility</p:attrName>
                                        </p:attrNameLst>
                                      </p:cBhvr>
                                      <p:to>
                                        <p:strVal val="visible"/>
                                      </p:to>
                                    </p:set>
                                    <p:animEffect filter="fade" transition="in">
                                      <p:cBhvr>
                                        <p:cTn dur="500" id="20"/>
                                        <p:tgtEl>
                                          <p:spTgt spid="2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3">
                                            <p:txEl>
                                              <p:pRg end="2" st="2"/>
                                            </p:txEl>
                                          </p:spTgt>
                                        </p:tgtEl>
                                        <p:attrNameLst>
                                          <p:attrName>style.visibility</p:attrName>
                                        </p:attrNameLst>
                                      </p:cBhvr>
                                      <p:to>
                                        <p:strVal val="visible"/>
                                      </p:to>
                                    </p:set>
                                    <p:animEffect filter="fade" transition="in">
                                      <p:cBhvr>
                                        <p:cTn dur="500" id="25"/>
                                        <p:tgtEl>
                                          <p:spTgt spid="2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8">
                                  <p:stCondLst>
                                    <p:cond delay="0"/>
                                  </p:stCondLst>
                                  <p:childTnLst>
                                    <p:set>
                                      <p:cBhvr>
                                        <p:cTn dur="1" fill="hold" id="29">
                                          <p:stCondLst>
                                            <p:cond delay="0"/>
                                          </p:stCondLst>
                                        </p:cTn>
                                        <p:tgtEl>
                                          <p:spTgt spid="5"/>
                                        </p:tgtEl>
                                        <p:attrNameLst>
                                          <p:attrName>style.visibility</p:attrName>
                                        </p:attrNameLst>
                                      </p:cBhvr>
                                      <p:to>
                                        <p:strVal val="visible"/>
                                      </p:to>
                                    </p:set>
                                    <p:animEffect filter="wipe(left)" transition="in">
                                      <p:cBhvr>
                                        <p:cTn dur="500" id="30"/>
                                        <p:tgtEl>
                                          <p:spTgt spid="5"/>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26"/>
      <p:bldP animBg="1" grpId="0" spid="5"/>
      <p:bldP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966" p14:dur="147">
        <p:strips/>
      </p:transition>
    </mc:Choice>
    <mc:Fallback xmlns="">
      <p:transition advClick="0" advTm="14966">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3B9C55-EBCD-45DB-AF64-BC33D368C8F3}"/>
  <p:tag name="ISPRING_ULTRA_SCORM_COURCE_TITLE" val="2.2.3 Creating a pivot table - Options and disaggregations"/>
  <p:tag name="ISPRING_OUTPUT_FOLDER" val="[[&quot;\uFFFD\u007F\uFFFD\uFFFD{6BE92DC9-446C-4AE2-8C04-F8B8C6EF443B}&quot;,&quot;C:\\Users\\alita\\Documents\\0. Clientes LOCAL\\DHIS2\\Fundamentals\\2.0\\Data Analysis\\Production&quot;]]"/>
  <p:tag name="ISPRING_PRESENTATION_TITLE" val="2.2.3 Creating a pivot table - Options and disaggregations"/>
  <p:tag name="ISPRING_SCREEN_RECS_UPDATED" val="C:\Users\alita\Documents\0. Clientes LOCAL\DHIS2\Fundamentals\2.0\Data Analysis\Production\2. Pivot tables\2.2.3 Creating a Pivot Table - Options and disaggregations_2\"/>
  <p:tag name="ISPRING_RESOURCE_FOLDER" val="C:\Users\alita\Documents\0. Clientes LOCAL\DHIS2\Fundamentals\2.0\Data Analysis\Production\2. Pivot tables\2.2.3 Creating a Pivot Table - Options and disaggregations_2\"/>
  <p:tag name="ISPRING_RESOURCE_FOLDER_STATIC" val="C:\Users\alita\Documents\0. Clientes LOCAL\DHIS2\Fundamentals\2.0\Data Analysis\Production\2. Pivot tables\2.2.3 Creating a Pivot Table - Options and disaggregations_2\"/>
  <p:tag name="ISPRING_PRESENTATION_PATH" val="C:\Users\alita\Documents\0. Clientes LOCAL\DHIS2\Fundamentals\2.0\Data Analysis\Production\2. Pivot tables\2.2.3 Creating a Pivot Table - Options and disaggregations.pptx"/>
  <p:tag name="FLASHSPRING_ZOOM_TAG" val="66"/>
  <p:tag name="ISPRING_PRESENTATION_INFO_2" val="&lt;?xml version=&quot;1.0&quot; encoding=&quot;UTF-8&quot; standalone=&quot;no&quot; ?&gt;&#10;&lt;presentation2&gt;&#10;&#10;  &lt;slides&gt;&#10;    &lt;slide id=&quot;{BA56501D-25BB-4823-ACA2-6E9CED76473A}&quot; pptId=&quot;299&quot;/&gt;&#10;    &lt;slide id=&quot;{7D7E57D9-2F03-4296-A4FA-32EEA0346F41}&quot; pptId=&quot;275&quot;/&gt;&#10;    &lt;slide id=&quot;{5A55BF17-D768-4BA4-A155-E67CAE3BD802}&quot; pptId=&quot;307&quot;/&gt;&#10;    &lt;slide id=&quot;{E0E81D82-7BAD-4F3F-8D17-18E86AC38C6C}&quot; pptId=&quot;302&quot;/&gt;&#10;    &lt;slide id=&quot;{A31BE033-F369-4260-8510-F6F627BC1B3F}&quot; pptId=&quot;272&quot;/&gt;&#10;  &lt;/slides&gt;&#10;&#10;  &lt;narration&gt;&#10;    &lt;audioTracks&gt;&#10;      &lt;audioTrack muted=&quot;false&quot; name=&quot;intro&quot; resource=&quot;578cb192&quot; slideId=&quot;{BA56501D-25BB-4823-ACA2-6E9CED76473A}&quot; startTime=&quot;0&quot; stepIndex=&quot;0&quot; volume=&quot;1&quot;&gt;&#10;        &lt;audio channels=&quot;2&quot; format=&quot;fltp&quot; sampleRate=&quot;44100&quot;/&gt;&#10;      &lt;/audioTrack&gt;&#10;      &lt;audioTrack muted=&quot;false&quot; name=&quot;Text-to-speech clip — Audio  1&quot; resource=&quot;da1b0d04&quot; slideId=&quot;{7D7E57D9-2F03-4296-A4FA-32EEA0346F41}&quot; startTime=&quot;0&quot; stepIndex=&quot;0&quot; volume=&quot;1&quot;&gt;&#10;        &lt;audio channels=&quot;2&quot; format=&quot;fltp&quot; sampleRate=&quot;48000&quot;/&gt;&#10;      &lt;/audioTrack&gt;&#10;      &lt;audioTrack muted=&quot;false&quot; name=&quot;Text-to-speech clip — Audio  2&quot; resource=&quot;c72b539c&quot; slideId=&quot;{E0E81D82-7BAD-4F3F-8D17-18E86AC38C6C}&quot; startTime=&quot;0&quot; stepIndex=&quot;0&quot; volume=&quot;1&quot;&gt;&#10;        &lt;audio channels=&quot;2&quot; format=&quot;fltp&quot; sampleRate=&quot;48000&quot;/&gt;&#10;      &lt;/audioTrack&gt;&#10;      &lt;audioTrack muted=&quot;false&quot; name=&quot;outro&quot; resource=&quot;2405cf74&quot; slideId=&quot;{A31BE033-F369-4260-8510-F6F627BC1B3F}&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ES+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ES+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ES+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Ev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ES+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EvmhUjnP2+moAAADlAAAAHAAAAG5vbmUvaHRtbF9za2luX3NldHRpbmdzLmpzb26r5lIAAqUcJQUrhWowG8xPKi0pyc/TS87PK0nNK9HLyy/KTQSrUVJ2AwMlHZyK88tSiwgoTUtMTkUx1NTIwskFp0qEiSZO5i7OlsjqChLTU/WSEpOz04vyS/NSIMqcXV0MXYyVwKpquWoBUEsDBBQAAgAIAES+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j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N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43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N2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jd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43Z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ON2eVSUE7MiaQAAAG4AAAAcAAAAdW5pdmVyc2FsL2xvY2FsX3NldHRpbmdzLnhtbA3MMQ6DMAxA0Z1TWN4p7daBwMZWltIDWMRFkRwbkYDg9mT7w9Nv+zMKHLylYOrw9XgisM7mgy4Of9NQvxFSJvUkpuxQDaHvqlZsJvlyzgUmWIUu3iaOJTKPFIscdhGo4VNe/8Aem666AVBLAwQUAAIACADjd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ON2eVQ6nedwSwAAAGsAAAAbAAAAdW5pdmVyc2FsL3VuaXZlcnNhbC5wbmcueG1ss7GvyM1RKEstKs7Mz7NVMtQzULK34+WyKShKLctMLVeoAIoBBSFASaESyDVCcMszU0oygEIGFhYIwYzUzPSMElslC0MzuKA+0EwAUEsDBBQAAgAIAEa+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Rr5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BGv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Ea+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Rr5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Rr5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Ea+aFS8fTX3SgAAAEkAAAAfAAAAdmlkZW9sZWN0dXJlL2xvY2FsX3NldHRpbmdzLnhtbLOxr8jNUShLLSrOzM+zVTLUM1BSSM1Lzk/JzEu3VQoNcdO1UFIoLknMS0nMyc9LtVXKy1dSsLfjssnJT07MCU4tKQEqLNa34wIAUEsBAgAAFAACAAgARL5oVDIbuiL5AwAA4A4AABgAAAAAAAAAAQAAAAAAAAAAAG5vbmUvY29tbW9uX21lc3NhZ2VzLmxuZ1BLAQIAABQAAgAIAES+aFQVHmAbowAAAH8BAAApAAAAAAAAAAEAAAAAAC8EAABub25lL3BsYXliYWNrX2FuZF9uYXZpZ2F0aW9uX3NldHRpbmdzLnhtbFBLAQIAABQAAgAIAES+aFQfVIpqMAMAAMcOAAAiAAAAAAAAAAEAAAAAABkFAABub25lL2ZsYXNoX3B1Ymxpc2hpbmdfc2V0dGluZ3MueG1sUEsBAgAAFAACAAgARL5oVHFXlJ0VAQAA0QIAABwAAAAAAAAAAQAAAAAAiQgAAG5vbmUvZmxhc2hfc2tpbl9zZXR0aW5ncy54bWxQSwECAAAUAAIACABEvmhU15twlisDAABvDgAAIQAAAAAAAAABAAAAAADYCQAAbm9uZS9odG1sX3B1Ymxpc2hpbmdfc2V0dGluZ3MueG1sUEsBAgAAFAACAAgARL5oVI5z9vpqAAAA5QAAABwAAAAAAAAAAQAAAAAAQg0AAG5vbmUvaHRtbF9za2luX3NldHRpbmdzLmpzb25QSwECAAAUAAIACABEvmhUvH0190oAAABJAAAAFwAAAAAAAAABAAAAAADmDQAAbm9uZS9sb2NhbF9zZXR0aW5ncy54bWxQSwECAAAUAAIACABqdWNU7gPNTEkDAADjCQAAFAAAAAAAAAABAAAAAABlDgAAdW5pdmVyc2FsL3BsYXllci54bWxQSwECAAAUAAIACADjdnlUBqKuqXIGAAAmGQAAHQAAAAAAAAABAAAAAADgEQAAdW5pdmVyc2FsL2NvbW1vbl9tZXNzYWdlcy5sbmdQSwECAAAUAAIACADjdnlUFR5gG6MAAAB/AQAALgAAAAAAAAABAAAAAACNGAAAdW5pdmVyc2FsL3BsYXliYWNrX2FuZF9uYXZpZ2F0aW9uX3NldHRpbmdzLnhtbFBLAQIAABQAAgAIAON2eVRZgY6BUQQAANwVAAAnAAAAAAAAAAEAAAAAAHwZAAB1bml2ZXJzYWwvZmxhc2hfcHVibGlzaGluZ19zZXR0aW5ncy54bWxQSwECAAAUAAIACADjdnlUrzuViogDAADhDAAAIQAAAAAAAAABAAAAAAASHgAAdW5pdmVyc2FsL2ZsYXNoX3NraW5fc2V0dGluZ3MueG1sUEsBAgAAFAACAAgA43Z5VJFKGs9MBAAAZhUAACYAAAAAAAAAAQAAAAAA2SEAAHVuaXZlcnNhbC9odG1sX3B1Ymxpc2hpbmdfc2V0dGluZ3MueG1sUEsBAgAAFAACAAgA43Z5VPantXTDAQAAjAYAACEAAAAAAAAAAQAAAAAAaSYAAHVuaXZlcnNhbC9odG1sX3NraW5fc2V0dGluZ3MuanNvblBLAQIAABQAAgAIAON2eVSUE7MiaQAAAG4AAAAcAAAAAAAAAAEAAAAAAGsoAAB1bml2ZXJzYWwvbG9jYWxfc2V0dGluZ3MueG1sUEsBAgAAFAACAAgA43Z5VDTUue2PEwAA2jkAABcAAAAAAAAAAAAAAAAADikAAHVuaXZlcnNhbC91bml2ZXJzYWwucG5nUEsBAgAAFAACAAgA43Z5VDqd53BLAAAAawAAABsAAAAAAAAAAQAAAAAA0jwAAHVuaXZlcnNhbC91bml2ZXJzYWwucG5nLnhtbFBLAQIAABQAAgAIAEa+aFT2sQ5CowUAAKUVAAAgAAAAAAAAAAEAAAAAAFY9AAB2aWRlb2xlY3R1cmUvY29tbW9uX21lc3NhZ2VzLmxuZ1BLAQIAABQAAgAIAEa+aFQVHmAbowAAAH8BAAAxAAAAAAAAAAEAAAAAADdDAAB2aWRlb2xlY3R1cmUvcGxheWJhY2tfYW5kX25hdmlnYXRpb25fc2V0dGluZ3MueG1sUEsBAgAAFAACAAgARr5oVKeK7jYMBQAA5RkAACoAAAAAAAAAAQAAAAAAKUQAAHZpZGVvbGVjdHVyZS9mbGFzaF9wdWJsaXNoaW5nX3NldHRpbmdzLnhtbFBLAQIAABQAAgAIAEa+aFSPdlX+bwIAAIcIAAAkAAAAAAAAAAEAAAAAAH1JAAB2aWRlb2xlY3R1cmUvZmxhc2hfc2tpbl9zZXR0aW5ncy54bWxQSwECAAAUAAIACABGvmhUfJ+ECgIFAABdGQAAKQAAAAAAAAABAAAAAAAuTAAAdmlkZW9sZWN0dXJlL2h0bWxfcHVibGlzaGluZ19zZXR0aW5ncy54bWxQSwECAAAUAAIACABGvmhUk2hAfocBAADZBAAAJAAAAAAAAAABAAAAAAB3UQAAdmlkZW9sZWN0dXJlL2h0bWxfc2tpbl9zZXR0aW5ncy5qc29uUEsBAgAAFAACAAgARr5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3 Creating a pivot table - Options and disaggregations&quot;,&quot;onlineDestinationFolderId&quot;:&quot;25c0049e-4594-11ec-b9cc-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A56501D-25BB-4823-ACA2-6E9CED76473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D7E57D9-2F03-4296-A4FA-32EEA0346F41}"/>
  <p:tag name="GENSWF_ADVANCE_TIME" val="36.768"/>
  <p:tag name="TIMING" val="|1.889|9.101|2.515|4.668|3.19|1.683|2.63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E9477E4-E1A0-4958-84C3-E00EA75BD245}:307"/>
  <p:tag name="ISPRING_SLIDE_ID_2" val="{5A55BF17-D768-4BA4-A155-E67CAE3BD802}"/>
  <p:tag name="GENSWF_ADVANCE_TIME" val="12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0E81D82-7BAD-4F3F-8D17-18E86AC38C6C}"/>
  <p:tag name="GENSWF_ADVANCE_TIME" val="18.000"/>
  <p:tag name="TIMING" val="|1.466|2.298|2.116|2.993|4.60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A31BE033-F369-4260-8510-F6F627BC1B3F}"/>
  <p:tag name="GENSWF_ADVANCE_TIME" val="14.96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6112</TotalTime>
  <Words>490</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Creating a pivot table - Options and disaggregations</dc:title>
  <dc:subject>elearning</dc:subject>
  <dc:creator>Alejandra Avila</dc:creator>
  <cp:lastModifiedBy>Simona Sekerova</cp:lastModifiedBy>
  <cp:revision>376</cp:revision>
  <cp:lastPrinted>2021-06-09T13:32:46Z</cp:lastPrinted>
  <dcterms:created xsi:type="dcterms:W3CDTF">2021-02-03T12:41:27Z</dcterms:created>
  <dcterms:modified xsi:type="dcterms:W3CDTF">2023-09-18T07:57:44Z</dcterms:modified>
</cp:coreProperties>
</file>